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1" r:id="rId3"/>
    <p:sldId id="342" r:id="rId4"/>
    <p:sldId id="340" r:id="rId5"/>
    <p:sldId id="257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7" r:id="rId44"/>
    <p:sldId id="299" r:id="rId45"/>
    <p:sldId id="300" r:id="rId46"/>
    <p:sldId id="301" r:id="rId47"/>
    <p:sldId id="303" r:id="rId48"/>
    <p:sldId id="302" r:id="rId49"/>
    <p:sldId id="304" r:id="rId50"/>
    <p:sldId id="305" r:id="rId51"/>
    <p:sldId id="306" r:id="rId52"/>
    <p:sldId id="308" r:id="rId53"/>
    <p:sldId id="309" r:id="rId54"/>
    <p:sldId id="307" r:id="rId55"/>
    <p:sldId id="310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21" r:id="rId64"/>
    <p:sldId id="322" r:id="rId65"/>
    <p:sldId id="323" r:id="rId66"/>
    <p:sldId id="319" r:id="rId67"/>
    <p:sldId id="324" r:id="rId68"/>
    <p:sldId id="325" r:id="rId69"/>
    <p:sldId id="328" r:id="rId70"/>
    <p:sldId id="329" r:id="rId71"/>
    <p:sldId id="330" r:id="rId72"/>
    <p:sldId id="326" r:id="rId73"/>
    <p:sldId id="331" r:id="rId74"/>
    <p:sldId id="332" r:id="rId75"/>
    <p:sldId id="335" r:id="rId76"/>
    <p:sldId id="338" r:id="rId77"/>
    <p:sldId id="320" r:id="rId78"/>
    <p:sldId id="339" r:id="rId79"/>
    <p:sldId id="343" r:id="rId80"/>
    <p:sldId id="344" r:id="rId8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4" autoAdjust="0"/>
    <p:restoredTop sz="94660"/>
  </p:normalViewPr>
  <p:slideViewPr>
    <p:cSldViewPr snapToGrid="0">
      <p:cViewPr>
        <p:scale>
          <a:sx n="80" d="100"/>
          <a:sy n="80" d="100"/>
        </p:scale>
        <p:origin x="-5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pPr/>
              <a:t>11/23/2019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167" y="2631129"/>
            <a:ext cx="8825658" cy="90577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ПРОГРАММЫ ERASMUS+: </a:t>
            </a:r>
            <a:r>
              <a:rPr lang="en-US" sz="4800" b="1" dirty="0" smtClean="0">
                <a:solidFill>
                  <a:srgbClr val="FFFF00"/>
                </a:solidFill>
              </a:rPr>
              <a:t/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ru-RU" sz="4800" b="1" dirty="0" smtClean="0">
                <a:solidFill>
                  <a:srgbClr val="FFFF00"/>
                </a:solidFill>
              </a:rPr>
              <a:t>КЛЮЧЕВЫЕ НАПРАВЛЕНИЯ И ВОЗМОЖНОСТИ УЧАСТИЯ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118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4942" y="468954"/>
            <a:ext cx="8825658" cy="9057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ПРОГРАММЫ ERASMUS+: </a:t>
            </a:r>
            <a:r>
              <a:rPr lang="en-US" sz="2400" b="1" dirty="0" smtClean="0">
                <a:solidFill>
                  <a:srgbClr val="FFFF00"/>
                </a:solidFill>
              </a:rPr>
              <a:t/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КЛЮЧЕВЫЕ НАПРАВЛЕНИЯ И ВОЗМОЖНОСТИ УЧАСТИЯ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6299" y="1628450"/>
            <a:ext cx="1069657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ERASMUS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+ «Развитие потенциала университетов»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apacity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building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): типы проектов, как принять участие, состав консорциума, региональные приоритеты, требования к проектам, результаты конкурса 2019 года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ERASMUS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+ «Международная краткосрочная мобильность»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International Credit Mobility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): типы мобильности, как принять участие, критерии оценки заявок,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грантовое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соглашение, результаты отбора проектов в 2015-2019 г.г.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11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4942" y="468954"/>
            <a:ext cx="8825658" cy="9057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ПРОГРАММЫ ERASMUS+: </a:t>
            </a:r>
            <a:r>
              <a:rPr lang="en-US" sz="2400" b="1" dirty="0" smtClean="0">
                <a:solidFill>
                  <a:srgbClr val="FFFF00"/>
                </a:solidFill>
              </a:rPr>
              <a:t/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КЛЮЧЕВЫЕ НАПРАВЛЕНИЯ И ВОЗМОЖНОСТИ УЧАСТИЯ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6299" y="1628449"/>
            <a:ext cx="1069657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</a:pPr>
            <a:r>
              <a:rPr lang="en-US" sz="280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ERASMUS MUNDUS</a:t>
            </a:r>
            <a:r>
              <a:rPr lang="ru-RU" sz="280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 «Совместные магистерские программы»: как принять участие, требования к участникам, правила финансирования и размер стипендий, статистика участия России в 2015-2019 г.г.</a:t>
            </a:r>
            <a:endParaRPr lang="en-US" sz="2800" dirty="0" smtClean="0">
              <a:solidFill>
                <a:schemeClr val="bg1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</a:pPr>
            <a:r>
              <a:rPr lang="ru-RU" sz="280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Программа </a:t>
            </a:r>
            <a:r>
              <a:rPr lang="de-DE" sz="280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Jean Monnet</a:t>
            </a:r>
            <a:r>
              <a:rPr lang="ru-RU" sz="280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: задачи программы, как принять участие, тематика, направления и виды грантов (модули, кафедры, центры совершенства), особенности подготовки заявок, размеры грантов, результаты отбора проектов в 2019 г.</a:t>
            </a:r>
          </a:p>
        </p:txBody>
      </p:sp>
    </p:spTree>
    <p:extLst>
      <p:ext uri="{BB962C8B-B14F-4D97-AF65-F5344CB8AC3E}">
        <p14:creationId xmlns="" xmlns:p14="http://schemas.microsoft.com/office/powerpoint/2010/main" val="367118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905772"/>
          </a:xfrm>
        </p:spPr>
        <p:txBody>
          <a:bodyPr/>
          <a:lstStyle/>
          <a:p>
            <a:r>
              <a:rPr lang="ru-RU" dirty="0" smtClean="0"/>
              <a:t>Про </a:t>
            </a:r>
            <a:r>
              <a:rPr lang="en-US" dirty="0" smtClean="0"/>
              <a:t>ERASMUS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517" y="1469975"/>
            <a:ext cx="9018097" cy="47751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11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905772"/>
          </a:xfrm>
        </p:spPr>
        <p:txBody>
          <a:bodyPr/>
          <a:lstStyle/>
          <a:p>
            <a:r>
              <a:rPr lang="ru-RU" dirty="0"/>
              <a:t>Ключевые направления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809" y="1469976"/>
            <a:ext cx="9157074" cy="4716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689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905772"/>
          </a:xfrm>
        </p:spPr>
        <p:txBody>
          <a:bodyPr/>
          <a:lstStyle/>
          <a:p>
            <a:r>
              <a:rPr lang="ru-RU" b="1" dirty="0"/>
              <a:t>Участие российских</a:t>
            </a:r>
            <a:br>
              <a:rPr lang="ru-RU" b="1" dirty="0"/>
            </a:br>
            <a:r>
              <a:rPr lang="ru-RU" dirty="0"/>
              <a:t>Участие вузов РФ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969" y="1469976"/>
            <a:ext cx="9456754" cy="47362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7887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517" y="1673157"/>
            <a:ext cx="9194613" cy="457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88490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386" y="1673157"/>
            <a:ext cx="9367920" cy="45136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076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336" y="1673157"/>
            <a:ext cx="7102306" cy="46184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840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175" y="1673157"/>
            <a:ext cx="7432744" cy="46109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268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892" y="1714500"/>
            <a:ext cx="7590304" cy="46279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35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537" y="1714500"/>
            <a:ext cx="7832846" cy="45695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201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899" y="1681162"/>
            <a:ext cx="6867525" cy="45573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691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587" y="1652587"/>
            <a:ext cx="7015163" cy="46032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008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62" y="1657349"/>
            <a:ext cx="7351138" cy="4676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46694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637" y="1619250"/>
            <a:ext cx="7483201" cy="47434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39609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25" y="1671637"/>
            <a:ext cx="7258378" cy="46910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30059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1619250"/>
            <a:ext cx="7219308" cy="472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55527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74" y="1609725"/>
            <a:ext cx="7139683" cy="472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3101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387" y="1595437"/>
            <a:ext cx="7755510" cy="4738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56721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825" y="1614487"/>
            <a:ext cx="7171798" cy="47767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3792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899" y="1571625"/>
            <a:ext cx="7333501" cy="4781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1598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455" y="1606652"/>
            <a:ext cx="7002295" cy="46894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2937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3517" y="564204"/>
            <a:ext cx="8825658" cy="1108953"/>
          </a:xfrm>
        </p:spPr>
        <p:txBody>
          <a:bodyPr/>
          <a:lstStyle/>
          <a:p>
            <a:r>
              <a:rPr lang="ru-RU" sz="3200" dirty="0" smtClean="0"/>
              <a:t>НАПРАВЛЕНИЕ «РАЗВИТИЕ </a:t>
            </a:r>
            <a:r>
              <a:rPr lang="ru-RU" sz="3200" dirty="0"/>
              <a:t>ПОТЕНЦИАЛА УНИВЕРСИТЕТОВ» (СAPACITY BUILDING)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18" y="1857907"/>
            <a:ext cx="6983222" cy="32772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45940" y="2203883"/>
            <a:ext cx="40077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</a:rPr>
              <a:t>Национальный офис </a:t>
            </a:r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</a:rPr>
              <a:t>Erasmus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</a:rPr>
              <a:t>+ в России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</a:rPr>
              <a:t>Тел.: +7 495 972 35 90</a:t>
            </a:r>
          </a:p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</a:rPr>
              <a:t>+7 495 972 25 90</a:t>
            </a:r>
          </a:p>
          <a:p>
            <a:r>
              <a:rPr lang="de-DE" dirty="0" err="1">
                <a:solidFill>
                  <a:schemeClr val="bg1"/>
                </a:solidFill>
                <a:latin typeface="Verdana" panose="020B0604030504040204" pitchFamily="34" charset="0"/>
              </a:rPr>
              <a:t>E-mail</a:t>
            </a:r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</a:rPr>
              <a:t>: info@erasmusplusinrussia.ru</a:t>
            </a:r>
          </a:p>
          <a:p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</a:rPr>
              <a:t>office@erasmusplusinrussia.ru</a:t>
            </a:r>
          </a:p>
          <a:p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</a:rPr>
              <a:t>Web: www.erasmusplusinrussia.ru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07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621" y="1162050"/>
            <a:ext cx="9427776" cy="48028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5329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71214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61" y="1271587"/>
            <a:ext cx="7059525" cy="50625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922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835971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99" y="1490662"/>
            <a:ext cx="6997793" cy="4414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518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702621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99" y="1295399"/>
            <a:ext cx="6664635" cy="49244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68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664521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4" y="1395412"/>
            <a:ext cx="6799359" cy="47291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0145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63594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924" y="1285874"/>
            <a:ext cx="6707349" cy="4905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394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702621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162" y="1314450"/>
            <a:ext cx="6698524" cy="472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556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65499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688" y="1406457"/>
            <a:ext cx="6723029" cy="46428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823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63594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228724"/>
            <a:ext cx="6988016" cy="4867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25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67404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1233487"/>
            <a:ext cx="7117764" cy="5081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27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702620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7" y="1304925"/>
            <a:ext cx="7121224" cy="4914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716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702621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4" y="1290637"/>
            <a:ext cx="6893351" cy="50149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4422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61689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487" y="1214437"/>
            <a:ext cx="6967538" cy="51071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843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75024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49" y="1285875"/>
            <a:ext cx="6844771" cy="4953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248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664521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387" y="1309687"/>
            <a:ext cx="7455345" cy="49482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1374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5"/>
            <a:ext cx="11050621" cy="693096"/>
          </a:xfrm>
        </p:spPr>
        <p:txBody>
          <a:bodyPr/>
          <a:lstStyle/>
          <a:p>
            <a:r>
              <a:rPr lang="en-US" sz="2400" dirty="0" smtClean="0"/>
              <a:t>ERASMUS+</a:t>
            </a:r>
            <a:r>
              <a:rPr lang="ru-RU" sz="2400" dirty="0" smtClean="0"/>
              <a:t> «Международная краткосрочная мобильность» (</a:t>
            </a:r>
            <a:r>
              <a:rPr lang="en-US" sz="2400" dirty="0" smtClean="0"/>
              <a:t>International Credit Mobility)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247775"/>
            <a:ext cx="6551589" cy="5048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274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1108953"/>
          </a:xfrm>
        </p:spPr>
        <p:txBody>
          <a:bodyPr/>
          <a:lstStyle/>
          <a:p>
            <a:r>
              <a:rPr lang="en-US" sz="3200" dirty="0" smtClean="0"/>
              <a:t>ERASMUS+</a:t>
            </a:r>
            <a:r>
              <a:rPr lang="ru-RU" sz="3200" dirty="0" smtClean="0"/>
              <a:t> «Международная краткосрочная мобильность» (</a:t>
            </a:r>
            <a:r>
              <a:rPr lang="en-US" sz="3200" dirty="0" smtClean="0"/>
              <a:t>International Credit Mobility)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017" y="5219528"/>
            <a:ext cx="1122571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300" dirty="0" smtClean="0">
                <a:solidFill>
                  <a:schemeClr val="bg1"/>
                </a:solidFill>
                <a:latin typeface="TrebuchetMS"/>
              </a:rPr>
              <a:t>https://ec.europa.eu/programmes/erasmusplus/resources/documents/applicants_en</a:t>
            </a:r>
          </a:p>
          <a:p>
            <a:r>
              <a:rPr lang="ru-RU" sz="2300" dirty="0" smtClean="0">
                <a:solidFill>
                  <a:schemeClr val="bg1"/>
                </a:solidFill>
                <a:latin typeface="Wingdings3"/>
              </a:rPr>
              <a:t> </a:t>
            </a:r>
            <a:r>
              <a:rPr lang="ru-RU" sz="2300" dirty="0" smtClean="0">
                <a:solidFill>
                  <a:schemeClr val="bg1"/>
                </a:solidFill>
                <a:latin typeface="TrebuchetMS"/>
              </a:rPr>
              <a:t>Портал с предложениями работодателей и поиск</a:t>
            </a:r>
            <a:r>
              <a:rPr lang="en-US" sz="2300" dirty="0" smtClean="0">
                <a:solidFill>
                  <a:schemeClr val="bg1"/>
                </a:solidFill>
                <a:latin typeface="TrebuchetMS"/>
              </a:rPr>
              <a:t> </a:t>
            </a:r>
            <a:r>
              <a:rPr lang="ru-RU" sz="2300" dirty="0" smtClean="0">
                <a:solidFill>
                  <a:schemeClr val="bg1"/>
                </a:solidFill>
                <a:latin typeface="TrebuchetMS"/>
              </a:rPr>
              <a:t>стажировок для студентов</a:t>
            </a:r>
          </a:p>
          <a:p>
            <a:r>
              <a:rPr lang="de-DE" sz="2300" dirty="0" smtClean="0">
                <a:solidFill>
                  <a:schemeClr val="bg1"/>
                </a:solidFill>
                <a:latin typeface="TrebuchetMS"/>
              </a:rPr>
              <a:t>https://erasmusintern.org/content/about</a:t>
            </a:r>
            <a:endParaRPr lang="ru-RU" sz="23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01" y="1846836"/>
            <a:ext cx="7804486" cy="31990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86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699" y="441469"/>
            <a:ext cx="8197716" cy="59787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4260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1066799"/>
            <a:ext cx="7380254" cy="52292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721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2" y="1076325"/>
            <a:ext cx="6761642" cy="5238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7335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262" y="1104899"/>
            <a:ext cx="7293863" cy="5248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295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87" y="1095375"/>
            <a:ext cx="7336971" cy="5181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865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4747" y="1070043"/>
            <a:ext cx="11050621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Arial-BoldMT"/>
              </a:rPr>
              <a:t>РАЗМЕР СТИПЕНДИИ</a:t>
            </a:r>
          </a:p>
          <a:p>
            <a:endParaRPr lang="ru-RU" sz="3200" b="1" dirty="0">
              <a:solidFill>
                <a:schemeClr val="bg1"/>
              </a:solidFill>
              <a:latin typeface="Arial-BoldM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Обучение: до €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9 000 в год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Транспортные расходы: €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от 1000 до 3 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000 в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год (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удаленность от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основного 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места проживания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bg1"/>
                </a:solidFill>
                <a:latin typeface="Arial-BoldMT"/>
              </a:rPr>
              <a:t>Средства 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на обустройство: €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1 000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Проживание </a:t>
            </a:r>
            <a:r>
              <a:rPr lang="de-DE" sz="3200" b="1" dirty="0" smtClean="0">
                <a:solidFill>
                  <a:schemeClr val="bg1"/>
                </a:solidFill>
                <a:latin typeface="Arial-BoldMT"/>
              </a:rPr>
              <a:t>(</a:t>
            </a:r>
            <a:r>
              <a:rPr lang="de-DE" sz="3200" b="1" dirty="0" err="1">
                <a:solidFill>
                  <a:schemeClr val="bg1"/>
                </a:solidFill>
                <a:latin typeface="Arial-BoldMT"/>
              </a:rPr>
              <a:t>max</a:t>
            </a:r>
            <a:r>
              <a:rPr lang="de-DE" sz="3200" b="1" dirty="0">
                <a:solidFill>
                  <a:schemeClr val="bg1"/>
                </a:solidFill>
                <a:latin typeface="Arial-BoldMT"/>
              </a:rPr>
              <a:t> 24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мес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.): €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1 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000 в </a:t>
            </a:r>
            <a:r>
              <a:rPr lang="ru-RU" sz="3200" b="1" dirty="0">
                <a:solidFill>
                  <a:schemeClr val="bg1"/>
                </a:solidFill>
                <a:latin typeface="Arial-BoldMT"/>
              </a:rPr>
              <a:t>мес</a:t>
            </a:r>
            <a:r>
              <a:rPr lang="ru-RU" sz="3200" b="1" dirty="0" smtClean="0">
                <a:solidFill>
                  <a:schemeClr val="bg1"/>
                </a:solidFill>
                <a:latin typeface="Arial-BoldMT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3200" b="1" dirty="0">
              <a:solidFill>
                <a:schemeClr val="bg1"/>
              </a:solidFill>
              <a:latin typeface="Arial-BoldMT"/>
            </a:endParaRPr>
          </a:p>
          <a:p>
            <a:r>
              <a:rPr lang="ru-RU" sz="3200" b="1" dirty="0">
                <a:solidFill>
                  <a:srgbClr val="FFFF00"/>
                </a:solidFill>
              </a:rPr>
              <a:t>Каталог совместных </a:t>
            </a:r>
            <a:r>
              <a:rPr lang="ru-RU" sz="3200" b="1" dirty="0" smtClean="0">
                <a:solidFill>
                  <a:srgbClr val="FFFF00"/>
                </a:solidFill>
              </a:rPr>
              <a:t>магистерских программ</a:t>
            </a:r>
          </a:p>
          <a:p>
            <a:r>
              <a:rPr lang="de-DE" sz="2200" b="1" dirty="0">
                <a:solidFill>
                  <a:schemeClr val="bg1"/>
                </a:solidFill>
              </a:rPr>
              <a:t>https://</a:t>
            </a:r>
            <a:r>
              <a:rPr lang="de-DE" sz="2200" b="1" dirty="0" smtClean="0">
                <a:solidFill>
                  <a:schemeClr val="bg1"/>
                </a:solidFill>
              </a:rPr>
              <a:t>eacea.ec.europa.eu/erasmus-lus/library/scholarshipscatalogue</a:t>
            </a:r>
            <a:r>
              <a:rPr lang="ru-RU" sz="2200" b="1" dirty="0" smtClean="0">
                <a:solidFill>
                  <a:schemeClr val="bg1"/>
                </a:solidFill>
              </a:rPr>
              <a:t>_</a:t>
            </a:r>
            <a:r>
              <a:rPr lang="de-DE" sz="2200" b="1" dirty="0" smtClean="0">
                <a:solidFill>
                  <a:schemeClr val="bg1"/>
                </a:solidFill>
              </a:rPr>
              <a:t>en</a:t>
            </a:r>
            <a:endParaRPr lang="ru-RU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593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913" y="1221124"/>
            <a:ext cx="7118997" cy="50434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581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407" y="1286583"/>
            <a:ext cx="7845559" cy="49780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855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206" y="1247774"/>
            <a:ext cx="6740302" cy="50362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090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114" y="564204"/>
            <a:ext cx="11050621" cy="505839"/>
          </a:xfrm>
        </p:spPr>
        <p:txBody>
          <a:bodyPr/>
          <a:lstStyle/>
          <a:p>
            <a:r>
              <a:rPr lang="en-US" sz="2800" dirty="0" smtClean="0"/>
              <a:t>ERASMUS MUNDUS</a:t>
            </a:r>
            <a:r>
              <a:rPr lang="ru-RU" sz="2800" dirty="0" smtClean="0"/>
              <a:t> «Совместные магистерские программы»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747" y="1614588"/>
            <a:ext cx="8311354" cy="38134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057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332" y="1405767"/>
            <a:ext cx="4630860" cy="4410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8090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961" y="1266509"/>
            <a:ext cx="6537494" cy="50419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853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982" y="1266509"/>
            <a:ext cx="8932031" cy="50370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21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40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0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0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000" dirty="0" smtClean="0">
                <a:solidFill>
                  <a:srgbClr val="FFFF00"/>
                </a:solidFill>
                <a:latin typeface="+mj-lt"/>
              </a:rPr>
              <a:t>: тематика</a:t>
            </a:r>
            <a:endParaRPr lang="ru-RU" sz="40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449" y="1051066"/>
            <a:ext cx="6931395" cy="5252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20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040" y="1110867"/>
            <a:ext cx="6555212" cy="50953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379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36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36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3600" dirty="0" smtClean="0">
                <a:solidFill>
                  <a:srgbClr val="FFFF00"/>
                </a:solidFill>
                <a:latin typeface="+mj-lt"/>
              </a:rPr>
              <a:t>: направления и виды грантов</a:t>
            </a:r>
            <a:endParaRPr lang="ru-RU" sz="36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270" y="989511"/>
            <a:ext cx="7863203" cy="52945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288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060" y="1266510"/>
            <a:ext cx="6907413" cy="50953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759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1266509"/>
            <a:ext cx="8225922" cy="50564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125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FFFF00"/>
                </a:solidFill>
                <a:latin typeface="+mj-lt"/>
              </a:rPr>
              <a:t>Программа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451" y="1266510"/>
            <a:ext cx="8728018" cy="48619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695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8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800" dirty="0" smtClean="0">
                <a:solidFill>
                  <a:srgbClr val="FFFF00"/>
                </a:solidFill>
                <a:latin typeface="+mj-lt"/>
              </a:rPr>
              <a:t>: размеры грантов</a:t>
            </a:r>
            <a:endParaRPr lang="ru-RU" sz="48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80" y="1174177"/>
            <a:ext cx="8699700" cy="51488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11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: модули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129" y="1266510"/>
            <a:ext cx="8666066" cy="49981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05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: модули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142" y="1266510"/>
            <a:ext cx="7872058" cy="4900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698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: кафедра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1171574"/>
            <a:ext cx="9732538" cy="49625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03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5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5400" dirty="0" smtClean="0">
                <a:solidFill>
                  <a:srgbClr val="FFFF00"/>
                </a:solidFill>
                <a:latin typeface="+mj-lt"/>
              </a:rPr>
              <a:t>: кафедра</a:t>
            </a:r>
            <a:endParaRPr lang="ru-RU" sz="5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724" y="1152524"/>
            <a:ext cx="7496235" cy="5172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центры совершенства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4" y="1366836"/>
            <a:ext cx="10569698" cy="32051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24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центры совершенства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053" y="1490365"/>
            <a:ext cx="8578867" cy="4824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1273" y="1028700"/>
            <a:ext cx="3661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Деятельность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9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ассоциации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7" y="1152525"/>
            <a:ext cx="8843397" cy="4648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976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ассоциации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7" y="1228725"/>
            <a:ext cx="8086519" cy="502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813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сети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438274"/>
            <a:ext cx="9545603" cy="40100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045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сети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4" y="1157287"/>
            <a:ext cx="7597391" cy="5081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427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проекты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081087"/>
            <a:ext cx="8956676" cy="47672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9525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4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400" dirty="0" smtClean="0">
                <a:solidFill>
                  <a:srgbClr val="FFFF00"/>
                </a:solidFill>
                <a:latin typeface="+mj-lt"/>
              </a:rPr>
              <a:t>: проекты</a:t>
            </a:r>
            <a:endParaRPr lang="ru-RU" sz="4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085849"/>
            <a:ext cx="8678912" cy="5191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232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0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0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000" dirty="0" smtClean="0">
                <a:solidFill>
                  <a:srgbClr val="FFFF00"/>
                </a:solidFill>
                <a:latin typeface="+mj-lt"/>
              </a:rPr>
              <a:t>: формирование бюджета</a:t>
            </a:r>
            <a:endParaRPr lang="ru-RU" sz="40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019174"/>
            <a:ext cx="8942376" cy="5191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380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+mj-lt"/>
              </a:rPr>
              <a:t>МОДУЛИ: формирование бюджета</a:t>
            </a:r>
            <a:endParaRPr lang="ru-RU" sz="40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1023937"/>
            <a:ext cx="8645296" cy="5214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611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0797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+mj-lt"/>
              </a:rPr>
              <a:t>Центры совершенства: формирование бюджета</a:t>
            </a:r>
            <a:endParaRPr lang="ru-RU" sz="32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49" y="923925"/>
            <a:ext cx="9127541" cy="525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149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1128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8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800" dirty="0" smtClean="0">
                <a:solidFill>
                  <a:srgbClr val="FFFF00"/>
                </a:solidFill>
                <a:latin typeface="+mj-lt"/>
              </a:rPr>
              <a:t>: как принять участие</a:t>
            </a:r>
            <a:endParaRPr lang="ru-RU" sz="48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4" y="1076324"/>
            <a:ext cx="8538029" cy="5172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389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5293" y="343180"/>
            <a:ext cx="11128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latin typeface="+mj-lt"/>
              </a:rPr>
              <a:t>Jean</a:t>
            </a:r>
            <a:r>
              <a:rPr lang="ru-RU" sz="4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de-DE" sz="4800" dirty="0" smtClean="0">
                <a:solidFill>
                  <a:srgbClr val="FFFF00"/>
                </a:solidFill>
                <a:latin typeface="+mj-lt"/>
              </a:rPr>
              <a:t>Monnet</a:t>
            </a:r>
            <a:r>
              <a:rPr lang="ru-RU" sz="4800" dirty="0" smtClean="0">
                <a:solidFill>
                  <a:srgbClr val="FFFF00"/>
                </a:solidFill>
                <a:latin typeface="+mj-lt"/>
              </a:rPr>
              <a:t>: как принять участие</a:t>
            </a:r>
            <a:endParaRPr lang="ru-RU" sz="48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41" y="1126552"/>
            <a:ext cx="9608645" cy="50515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358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950" y="508844"/>
            <a:ext cx="10801350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 smtClean="0">
                <a:solidFill>
                  <a:schemeClr val="bg1"/>
                </a:solidFill>
              </a:rPr>
              <a:t>ERASMUS+ Russia</a:t>
            </a:r>
            <a:endParaRPr lang="ru-RU" sz="2800" dirty="0" smtClean="0">
              <a:solidFill>
                <a:schemeClr val="bg1"/>
              </a:solidFill>
            </a:endParaRPr>
          </a:p>
          <a:p>
            <a:pPr fontAlgn="base"/>
            <a:endParaRPr lang="ru-RU" sz="1100" dirty="0" smtClean="0">
              <a:solidFill>
                <a:srgbClr val="FFFF00"/>
              </a:solidFill>
            </a:endParaRPr>
          </a:p>
          <a:p>
            <a:pPr fontAlgn="base"/>
            <a:r>
              <a:rPr lang="ru-RU" sz="2000" dirty="0" smtClean="0">
                <a:solidFill>
                  <a:srgbClr val="FFFF00"/>
                </a:solidFill>
              </a:rPr>
              <a:t>Мы рады сообщить вам об  открытии Нового Конкурса </a:t>
            </a:r>
            <a:r>
              <a:rPr lang="ru-RU" sz="2000" dirty="0" err="1" smtClean="0">
                <a:solidFill>
                  <a:srgbClr val="FFFF00"/>
                </a:solidFill>
              </a:rPr>
              <a:t>Эразмус+</a:t>
            </a:r>
            <a:r>
              <a:rPr lang="ru-RU" sz="2000" dirty="0" smtClean="0">
                <a:solidFill>
                  <a:srgbClr val="FFFF00"/>
                </a:solidFill>
              </a:rPr>
              <a:t> 2019 г!</a:t>
            </a:r>
          </a:p>
          <a:p>
            <a:pPr fontAlgn="base"/>
            <a:r>
              <a:rPr lang="ru-RU" sz="2000" b="1" dirty="0" smtClean="0">
                <a:solidFill>
                  <a:srgbClr val="FFFF00"/>
                </a:solidFill>
              </a:rPr>
              <a:t>Крайний срок подачи заявок:</a:t>
            </a:r>
            <a:r>
              <a:rPr lang="ru-RU" sz="2000" dirty="0" smtClean="0">
                <a:solidFill>
                  <a:srgbClr val="FFFF00"/>
                </a:solidFill>
              </a:rPr>
              <a:t/>
            </a:r>
            <a:br>
              <a:rPr lang="ru-RU" sz="2000" dirty="0" smtClean="0">
                <a:solidFill>
                  <a:srgbClr val="FFFF00"/>
                </a:solidFill>
              </a:rPr>
            </a:br>
            <a:r>
              <a:rPr lang="ru-RU" sz="2000" b="1" dirty="0" smtClean="0">
                <a:solidFill>
                  <a:srgbClr val="FFFF00"/>
                </a:solidFill>
              </a:rPr>
              <a:t>Ключевое действие 1:</a:t>
            </a:r>
            <a:r>
              <a:rPr lang="ru-RU" sz="2000" dirty="0" smtClean="0">
                <a:solidFill>
                  <a:srgbClr val="FFFF00"/>
                </a:solidFill>
              </a:rPr>
              <a:t/>
            </a:r>
            <a:br>
              <a:rPr lang="ru-RU" sz="2000" dirty="0" smtClean="0">
                <a:solidFill>
                  <a:srgbClr val="FFFF00"/>
                </a:solidFill>
              </a:rPr>
            </a:br>
            <a:r>
              <a:rPr lang="ru-RU" sz="2000" dirty="0" smtClean="0">
                <a:solidFill>
                  <a:srgbClr val="FFFF00"/>
                </a:solidFill>
              </a:rPr>
              <a:t>Международная Кредитная мобильность — </a:t>
            </a:r>
            <a:r>
              <a:rPr lang="ru-RU" sz="2000" b="1" i="1" dirty="0" smtClean="0">
                <a:solidFill>
                  <a:srgbClr val="FFFF00"/>
                </a:solidFill>
              </a:rPr>
              <a:t>5 Февраля 2019 г.</a:t>
            </a:r>
            <a:br>
              <a:rPr lang="ru-RU" sz="2000" b="1" i="1" dirty="0" smtClean="0">
                <a:solidFill>
                  <a:srgbClr val="FFFF00"/>
                </a:solidFill>
              </a:rPr>
            </a:br>
            <a:r>
              <a:rPr lang="ru-RU" sz="2000" dirty="0" smtClean="0">
                <a:solidFill>
                  <a:srgbClr val="FFFF00"/>
                </a:solidFill>
              </a:rPr>
              <a:t>Совместные магистерские степени — </a:t>
            </a:r>
            <a:r>
              <a:rPr lang="ru-RU" sz="2000" b="1" i="1" dirty="0" smtClean="0">
                <a:solidFill>
                  <a:srgbClr val="FFFF00"/>
                </a:solidFill>
              </a:rPr>
              <a:t>14 февраля 2019 г.</a:t>
            </a:r>
            <a:endParaRPr lang="ru-RU" sz="2000" dirty="0" smtClean="0">
              <a:solidFill>
                <a:srgbClr val="FFFF00"/>
              </a:solidFill>
            </a:endParaRPr>
          </a:p>
          <a:p>
            <a:pPr fontAlgn="base"/>
            <a:r>
              <a:rPr lang="ru-RU" sz="2000" b="1" dirty="0" smtClean="0">
                <a:solidFill>
                  <a:srgbClr val="FFFF00"/>
                </a:solidFill>
              </a:rPr>
              <a:t>Ключевое действие 2:</a:t>
            </a:r>
            <a:r>
              <a:rPr lang="ru-RU" sz="2000" dirty="0" smtClean="0">
                <a:solidFill>
                  <a:srgbClr val="FFFF00"/>
                </a:solidFill>
              </a:rPr>
              <a:t/>
            </a:r>
            <a:br>
              <a:rPr lang="ru-RU" sz="2000" dirty="0" smtClean="0">
                <a:solidFill>
                  <a:srgbClr val="FFFF00"/>
                </a:solidFill>
              </a:rPr>
            </a:br>
            <a:r>
              <a:rPr lang="ru-RU" sz="2000" dirty="0" smtClean="0">
                <a:solidFill>
                  <a:srgbClr val="FFFF00"/>
                </a:solidFill>
              </a:rPr>
              <a:t>Повышение потенциала в области Высшего Образования — </a:t>
            </a:r>
            <a:r>
              <a:rPr lang="ru-RU" sz="2000" b="1" i="1" dirty="0" smtClean="0">
                <a:solidFill>
                  <a:srgbClr val="FFFF00"/>
                </a:solidFill>
              </a:rPr>
              <a:t>7 февраля 2019 г.</a:t>
            </a:r>
            <a:endParaRPr lang="ru-RU" sz="2000" dirty="0" smtClean="0">
              <a:solidFill>
                <a:srgbClr val="FFFF00"/>
              </a:solidFill>
            </a:endParaRPr>
          </a:p>
          <a:p>
            <a:pPr fontAlgn="base"/>
            <a:r>
              <a:rPr lang="ru-RU" sz="2000" b="1" dirty="0" smtClean="0">
                <a:solidFill>
                  <a:srgbClr val="FFFF00"/>
                </a:solidFill>
              </a:rPr>
              <a:t>Специальные мероприятия:</a:t>
            </a:r>
            <a:r>
              <a:rPr lang="ru-RU" sz="2000" dirty="0" smtClean="0">
                <a:solidFill>
                  <a:srgbClr val="FFFF00"/>
                </a:solidFill>
              </a:rPr>
              <a:t/>
            </a:r>
            <a:br>
              <a:rPr lang="ru-RU" sz="2000" dirty="0" smtClean="0">
                <a:solidFill>
                  <a:srgbClr val="FFFF00"/>
                </a:solidFill>
              </a:rPr>
            </a:br>
            <a:r>
              <a:rPr lang="ru-RU" sz="2000" dirty="0" smtClean="0">
                <a:solidFill>
                  <a:srgbClr val="FFFF00"/>
                </a:solidFill>
              </a:rPr>
              <a:t>Жан Моне: </a:t>
            </a:r>
            <a:r>
              <a:rPr lang="ru-RU" sz="2000" b="1" i="1" dirty="0" smtClean="0">
                <a:solidFill>
                  <a:srgbClr val="FFFF00"/>
                </a:solidFill>
              </a:rPr>
              <a:t>22 Февраля 2019 г.</a:t>
            </a:r>
            <a:endParaRPr lang="ru-RU" sz="2000" dirty="0" smtClean="0">
              <a:solidFill>
                <a:srgbClr val="FFFF00"/>
              </a:solidFill>
            </a:endParaRPr>
          </a:p>
          <a:p>
            <a:pPr fontAlgn="base"/>
            <a:r>
              <a:rPr lang="ru-RU" sz="2000" dirty="0" smtClean="0">
                <a:solidFill>
                  <a:srgbClr val="FFFF00"/>
                </a:solidFill>
              </a:rPr>
              <a:t>Отбор поданных заявок начнется в </a:t>
            </a:r>
            <a:r>
              <a:rPr lang="ru-RU" sz="2000" b="1" i="1" dirty="0" smtClean="0">
                <a:solidFill>
                  <a:srgbClr val="FFFF00"/>
                </a:solidFill>
              </a:rPr>
              <a:t>июне-июле 2019 г.</a:t>
            </a:r>
            <a:endParaRPr lang="ru-RU" sz="2000" dirty="0" smtClean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4469964"/>
            <a:ext cx="111537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Programme</a:t>
            </a:r>
            <a:r>
              <a:rPr lang="en-US" b="1" dirty="0" smtClean="0">
                <a:solidFill>
                  <a:schemeClr val="bg1"/>
                </a:solidFill>
              </a:rPr>
              <a:t> guide: </a:t>
            </a:r>
            <a:r>
              <a:rPr lang="de-DE" b="1" dirty="0" smtClean="0">
                <a:solidFill>
                  <a:schemeClr val="bg1"/>
                </a:solidFill>
              </a:rPr>
              <a:t>https://ec.europa.eu/programmes/erasmus-plus/resources/programme-guide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Erasmus+ </a:t>
            </a:r>
            <a:r>
              <a:rPr lang="en-US" dirty="0" err="1" smtClean="0">
                <a:solidFill>
                  <a:schemeClr val="bg1"/>
                </a:solidFill>
              </a:rPr>
              <a:t>Programme</a:t>
            </a:r>
            <a:r>
              <a:rPr lang="en-US" dirty="0" smtClean="0">
                <a:solidFill>
                  <a:schemeClr val="bg1"/>
                </a:solidFill>
              </a:rPr>
              <a:t> Guide is essential to understanding Erasmus+. It provides participating </a:t>
            </a:r>
            <a:r>
              <a:rPr lang="en-US" dirty="0" err="1" smtClean="0">
                <a:solidFill>
                  <a:schemeClr val="bg1"/>
                </a:solidFill>
              </a:rPr>
              <a:t>organisations</a:t>
            </a:r>
            <a:r>
              <a:rPr lang="en-US" dirty="0" smtClean="0">
                <a:solidFill>
                  <a:schemeClr val="bg1"/>
                </a:solidFill>
              </a:rPr>
              <a:t> and individuals a comprehensive list of opportunities supported by the </a:t>
            </a:r>
            <a:r>
              <a:rPr lang="en-US" dirty="0" err="1" smtClean="0">
                <a:solidFill>
                  <a:schemeClr val="bg1"/>
                </a:solidFill>
              </a:rPr>
              <a:t>programme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2020 </a:t>
            </a:r>
            <a:r>
              <a:rPr lang="en-US" dirty="0" err="1" smtClean="0">
                <a:solidFill>
                  <a:schemeClr val="bg1"/>
                </a:solidFill>
              </a:rPr>
              <a:t>Programme</a:t>
            </a:r>
            <a:r>
              <a:rPr lang="en-US" dirty="0" smtClean="0">
                <a:solidFill>
                  <a:schemeClr val="bg1"/>
                </a:solidFill>
              </a:rPr>
              <a:t> Guide is available as an </a:t>
            </a:r>
            <a:r>
              <a:rPr lang="en-US" b="1" dirty="0" smtClean="0">
                <a:solidFill>
                  <a:schemeClr val="bg1"/>
                </a:solidFill>
              </a:rPr>
              <a:t>online version</a:t>
            </a:r>
            <a:r>
              <a:rPr lang="en-US" dirty="0" smtClean="0">
                <a:solidFill>
                  <a:schemeClr val="bg1"/>
                </a:solidFill>
              </a:rPr>
              <a:t>, with a more user-friendly, accessible format to make it easier to find information, as well as a </a:t>
            </a:r>
            <a:r>
              <a:rPr lang="en-US" b="1" dirty="0" smtClean="0">
                <a:solidFill>
                  <a:schemeClr val="bg1"/>
                </a:solidFill>
              </a:rPr>
              <a:t>PDF version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358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9217" y="554679"/>
            <a:ext cx="8825658" cy="9057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ПРОГРАММЫ ERASMUS+: </a:t>
            </a:r>
            <a:r>
              <a:rPr lang="en-US" sz="2400" b="1" dirty="0" smtClean="0">
                <a:solidFill>
                  <a:srgbClr val="FFFF00"/>
                </a:solidFill>
              </a:rPr>
              <a:t/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КЛЮЧЕВЫЕ НАПРАВЛЕНИЯ И ВОЗМОЖНОСТИ УЧАСТИЯ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gray">
          <a:xfrm>
            <a:off x="1611142" y="2659704"/>
            <a:ext cx="8825658" cy="9057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Спасибо за внимание!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118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309</TotalTime>
  <Words>853</Words>
  <Application>Microsoft Office PowerPoint</Application>
  <PresentationFormat>Произвольный</PresentationFormat>
  <Paragraphs>114</Paragraphs>
  <Slides>80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1" baseType="lpstr">
      <vt:lpstr>Ион (конференц-зал)</vt:lpstr>
      <vt:lpstr>ПРОГРАММЫ ERASMUS+:  КЛЮЧЕВЫЕ НАПРАВЛЕНИЯ И ВОЗМОЖНОСТИ УЧАСТИЯ</vt:lpstr>
      <vt:lpstr>ПРОГРАММЫ ERASMUS+:  КЛЮЧЕВЫЕ НАПРАВЛЕНИЯ И ВОЗМОЖНОСТИ УЧАСТИЯ</vt:lpstr>
      <vt:lpstr>ПРОГРАММЫ ERASMUS+:  КЛЮЧЕВЫЕ НАПРАВЛЕНИЯ И ВОЗМОЖНОСТИ УЧАСТИЯ</vt:lpstr>
      <vt:lpstr>Про ERASMUS</vt:lpstr>
      <vt:lpstr>Ключевые направления</vt:lpstr>
      <vt:lpstr>Участие российских Участие вузов РФ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НАПРАВЛЕНИЕ «РАЗВИТИЕ ПОТЕНЦИАЛА УНИВЕРСИТЕТОВ» (СAPACITY BUILDING)</vt:lpstr>
      <vt:lpstr>Слайд 25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ERASMUS+ «Международная краткосрочная мобильность» (International Credit Mobility)</vt:lpstr>
      <vt:lpstr>Слайд 42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ERASMUS MUNDUS «Совместные магистерские программы»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ПРОГРАММЫ ERASMUS+:  КЛЮЧЕВЫЕ НАПРАВЛЕНИЯ И ВОЗМОЖНОСТИ УЧАСТИЯ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ERASMUS</dc:title>
  <dc:creator>lubimka-bimka-bimka</dc:creator>
  <cp:lastModifiedBy>pc</cp:lastModifiedBy>
  <cp:revision>19</cp:revision>
  <dcterms:created xsi:type="dcterms:W3CDTF">2019-11-03T07:14:56Z</dcterms:created>
  <dcterms:modified xsi:type="dcterms:W3CDTF">2019-11-23T06:20:10Z</dcterms:modified>
</cp:coreProperties>
</file>